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
  
		
  <Relationship Id="rId1" Type="http://schemas.openxmlformats.org/officeDocument/2006/relationships/extended-properties" Target="docProps/app.xml"/>
  
		
  <Relationship Id="rId2" Type="http://schemas.openxmlformats.org/package/2006/relationships/metadata/core-properties" Target="docProps/core.xml"/>
  
		
  <Relationship Id="rId3" Type="http://schemas.openxmlformats.org/officeDocument/2006/relationships/officeDocument" Target="ppt/presentation.xml"/>
  
		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notesMaster" Target="notesMasters/notesMaster1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heme" Target="theme/theme1.xml"/>
  <Relationship Id="rId20" Type="http://schemas.openxmlformats.org/officeDocument/2006/relationships/tableStyles" Target="tableStyles.xml"/>
</Relationships>

</file>

<file path=ppt/charts/_rels/chart1.xml.rels><?xml version="1.0" encoding="utf-8"?>
<Relationships xmlns="http://schemas.openxmlformats.org/package/2006/relationships">
  <Relationship Id="rId1" Type="http://schemas.openxmlformats.org/officeDocument/2006/relationships/package" Target="../embeddings/Microsoft_Excel_Worksheet1.xlsx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Retorno %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+0.0&quot;%&quot;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76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Sheet1!$A$2:$A$16</c:f>
              <c:multiLvlStrCache>
                <c:ptCount val="15"/>
                <c:lvl>
                  <c:pt idx="0">
                    <c:v>2012</c:v>
                  </c:pt>
                  <c:pt idx="1">
                    <c:v>2013</c:v>
                  </c:pt>
                  <c:pt idx="2">
                    <c:v>2014</c:v>
                  </c:pt>
                  <c:pt idx="3">
                    <c:v>2015</c:v>
                  </c:pt>
                  <c:pt idx="4">
                    <c:v>2016</c:v>
                  </c:pt>
                  <c:pt idx="5">
                    <c:v>2017</c:v>
                  </c:pt>
                  <c:pt idx="6">
                    <c:v>2018</c:v>
                  </c:pt>
                  <c:pt idx="7">
                    <c:v>2019</c:v>
                  </c:pt>
                  <c:pt idx="8">
                    <c:v>2020</c:v>
                  </c:pt>
                  <c:pt idx="9">
                    <c:v>2021</c:v>
                  </c:pt>
                  <c:pt idx="10">
                    <c:v>2022</c:v>
                  </c:pt>
                  <c:pt idx="11">
                    <c:v>2023</c:v>
                  </c:pt>
                  <c:pt idx="12">
                    <c:v>2024</c:v>
                  </c:pt>
                  <c:pt idx="13">
                    <c:v>2025</c:v>
                  </c:pt>
                  <c:pt idx="14">
                    <c:v>2026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65.5</c:v>
                </c:pt>
                <c:pt idx="1">
                  <c:v>18.7</c:v>
                </c:pt>
                <c:pt idx="2">
                  <c:v>19.2</c:v>
                </c:pt>
                <c:pt idx="3">
                  <c:v>93.4</c:v>
                </c:pt>
                <c:pt idx="4">
                  <c:v>101.9</c:v>
                </c:pt>
                <c:pt idx="5">
                  <c:v>37.4</c:v>
                </c:pt>
                <c:pt idx="6">
                  <c:v>48.1</c:v>
                </c:pt>
                <c:pt idx="7">
                  <c:v>106.7</c:v>
                </c:pt>
                <c:pt idx="8">
                  <c:v>102.5</c:v>
                </c:pt>
                <c:pt idx="9">
                  <c:v>31.1</c:v>
                </c:pt>
                <c:pt idx="10">
                  <c:v>46</c:v>
                </c:pt>
                <c:pt idx="11">
                  <c:v>65.9</c:v>
                </c:pt>
                <c:pt idx="12">
                  <c:v>10.6</c:v>
                </c:pt>
                <c:pt idx="13">
                  <c:v>61.2</c:v>
                </c:pt>
                <c:pt idx="14">
                  <c:v>27.4</c:v>
                </c:pt>
              </c:numCache>
            </c:numRef>
          </c:val>
        </c:ser>
        <c:dLbls>
          <c:numFmt formatCode="+0.0&quot;%&quot;" sourceLinked="0"/>
          <c:txPr>
            <a:bodyPr/>
            <a:lstStyle/>
            <a:p>
              <a:pPr>
                <a:defRPr b="0" i="0" strike="noStrike" sz="900" u="none">
                  <a:solidFill>
                    <a:srgbClr val="1E276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E276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
  
		
  <Relationship Id="rId1" Type="http://schemas.openxmlformats.org/officeDocument/2006/relationships/theme" Target="../theme/theme1.xml"/>
  
		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.xml"/>
  
		
</Relationships>

</file>

<file path=ppt/notesSlides/_rels/notesSlide10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0.xml"/>
  
		
</Relationships>

</file>

<file path=ppt/notesSlides/_rels/notesSlide11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1.xml"/>
  
		
</Relationships>

</file>

<file path=ppt/notesSlides/_rels/notesSlide12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2.xml"/>
  
		
</Relationships>

</file>

<file path=ppt/notesSlides/_rels/notesSlide13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3.xml"/>
  
		
</Relationships>

</file>

<file path=ppt/notesSlides/_rels/notesSlide14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14.xml"/>
  
		
</Relationships>

</file>

<file path=ppt/notesSlides/_rels/notesSlide2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2.xml"/>
  
		
</Relationships>

</file>

<file path=ppt/notesSlides/_rels/notesSlide3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3.xml"/>
  
		
</Relationships>

</file>

<file path=ppt/notesSlides/_rels/notesSlide4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4.xml"/>
  
		
</Relationships>

</file>

<file path=ppt/notesSlides/_rels/notesSlide5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5.xml"/>
  
		
</Relationships>

</file>

<file path=ppt/notesSlides/_rels/notesSlide6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6.xml"/>
  
		
</Relationships>

</file>

<file path=ppt/notesSlides/_rels/notesSlide7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7.xml"/>
  
		
</Relationships>

</file>

<file path=ppt/notesSlides/_rels/notesSlide8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8.xml"/>
  
		
</Relationships>

</file>

<file path=ppt/notesSlides/_rels/notesSlide9.xml.rels><?xml version="1.0" encoding="utf-8"?>
<Relationships xmlns="http://schemas.openxmlformats.org/package/2006/relationships">
  
			
  <Relationship Id="rId1" Type="http://schemas.openxmlformats.org/officeDocument/2006/relationships/notesMaster" Target="../notesMasters/notesMaster1.xml"/>
  
			
  <Relationship Id="rId2" Type="http://schemas.openxmlformats.org/officeDocument/2006/relationships/slide" Target="../slides/slide9.xml"/>
  
		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image" Target="../media/image-1-1.png"/>
  <Relationship Id="rId2" Type="http://schemas.openxmlformats.org/officeDocument/2006/relationships/slideLayout" Target="../slideLayouts/slideLayout1.xml"/>
  <Relationship Id="rId3" Type="http://schemas.openxmlformats.org/officeDocument/2006/relationships/notesSlide" Target="../notesSlides/notesSlide1.xml"/>
</Relationships>

</file>

<file path=ppt/slides/_rels/slide10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?>
<Relationships xmlns="http://schemas.openxmlformats.org/package/2006/relationships">
  <Relationship Id="rId1" Type="http://schemas.openxmlformats.org/officeDocument/2006/relationships/image" Target="../media/image-11-1.png"/>
  <Relationship Id="rId2" Type="http://schemas.openxmlformats.org/officeDocument/2006/relationships/image" Target="../media/image-11-2.png"/>
  <Relationship Id="rId3" Type="http://schemas.openxmlformats.org/officeDocument/2006/relationships/image" Target="../media/image-11-3.png"/>
  <Relationship Id="rId4" Type="http://schemas.openxmlformats.org/officeDocument/2006/relationships/image" Target="../media/image-11-4.png"/>
  <Relationship Id="rId5" Type="http://schemas.openxmlformats.org/officeDocument/2006/relationships/image" Target="../media/image-11-5.png"/>
  <Relationship Id="rId6" Type="http://schemas.openxmlformats.org/officeDocument/2006/relationships/image" Target="../media/image-11-6.png"/>
  <Relationship Id="rId7" Type="http://schemas.openxmlformats.org/officeDocument/2006/relationships/image" Target="../media/image-11-7.png"/>
  <Relationship Id="rId8" Type="http://schemas.openxmlformats.org/officeDocument/2006/relationships/image" Target="../media/image-11-8.png"/>
  <Relationship Id="rId9" Type="http://schemas.openxmlformats.org/officeDocument/2006/relationships/image" Target="../media/image-11-9.png"/>
  <Relationship Id="rId10" Type="http://schemas.openxmlformats.org/officeDocument/2006/relationships/image" Target="../media/image-11-10.png"/>
  <Relationship Id="rId11" Type="http://schemas.openxmlformats.org/officeDocument/2006/relationships/image" Target="../media/image-11-11.png"/>
  <Relationship Id="rId12" Type="http://schemas.openxmlformats.org/officeDocument/2006/relationships/slideLayout" Target="../slideLayouts/slideLayout1.xml"/>
  <Relationship Id="rId13" Type="http://schemas.openxmlformats.org/officeDocument/2006/relationships/notesSlide" Target="../notesSlides/notesSlide11.xml"/>
</Relationships>

</file>

<file path=ppt/slides/_rels/slide12.xml.rels><?xml version="1.0" encoding="utf-8"?>
<Relationships xmlns="http://schemas.openxmlformats.org/package/2006/relationships">
  <Relationship Id="rId1" Type="http://schemas.openxmlformats.org/officeDocument/2006/relationships/image" Target="../media/image-12-1.png"/>
  <Relationship Id="rId2" Type="http://schemas.openxmlformats.org/officeDocument/2006/relationships/image" Target="../media/image-12-2.png"/>
  <Relationship Id="rId3" Type="http://schemas.openxmlformats.org/officeDocument/2006/relationships/image" Target="../media/image-12-3.png"/>
  <Relationship Id="rId4" Type="http://schemas.openxmlformats.org/officeDocument/2006/relationships/image" Target="../media/image-12-4.png"/>
  <Relationship Id="rId5" Type="http://schemas.openxmlformats.org/officeDocument/2006/relationships/image" Target="../media/image-12-5.png"/>
  <Relationship Id="rId6" Type="http://schemas.openxmlformats.org/officeDocument/2006/relationships/image" Target="../media/image-12-6.png"/>
  <Relationship Id="rId7" Type="http://schemas.openxmlformats.org/officeDocument/2006/relationships/slideLayout" Target="../slideLayouts/slideLayout1.xml"/>
  <Relationship Id="rId8" Type="http://schemas.openxmlformats.org/officeDocument/2006/relationships/notesSlide" Target="../notesSlides/notesSlide12.xml"/>
</Relationships>

</file>

<file path=ppt/slides/_rels/slide13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?>
<Relationships xmlns="http://schemas.openxmlformats.org/package/2006/relationships">
  <Relationship Id="rId1" Type="http://schemas.openxmlformats.org/officeDocument/2006/relationships/image" Target="../media/image-2-1.png"/>
  <Relationship Id="rId2" Type="http://schemas.openxmlformats.org/officeDocument/2006/relationships/image" Target="../media/image-2-2.png"/>
  <Relationship Id="rId3" Type="http://schemas.openxmlformats.org/officeDocument/2006/relationships/image" Target="../media/image-2-3.png"/>
  <Relationship Id="rId4" Type="http://schemas.openxmlformats.org/officeDocument/2006/relationships/slideLayout" Target="../slideLayouts/slideLayout1.xml"/>
  <Relationship Id="rId5" Type="http://schemas.openxmlformats.org/officeDocument/2006/relationships/notesSlide" Target="../notesSlides/notesSlide2.xml"/>
</Relationships>

</file>

<file path=ppt/slides/_rels/slide3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?>
<Relationships xmlns="http://schemas.openxmlformats.org/package/2006/relationships">
  <Relationship Id="rId1" Type="http://schemas.openxmlformats.org/officeDocument/2006/relationships/chart" Target="/ppt/charts/chart1.xml"/>
  <Relationship Id="rId2" Type="http://schemas.openxmlformats.org/officeDocument/2006/relationships/slideLayout" Target="../slideLayouts/slideLayout1.xml"/>
  <Relationship Id="rId3" Type="http://schemas.openxmlformats.org/officeDocument/2006/relationships/notesSlide" Target="../notesSlides/notesSlide5.xml"/>
</Relationships>

</file>

<file path=ppt/slides/_rels/slide6.xml.rels><?xml version="1.0" encoding="utf-8"?>
<Relationships xmlns="http://schemas.openxmlformats.org/package/2006/relationships">
  <Relationship Id="rId1" Type="http://schemas.openxmlformats.org/officeDocument/2006/relationships/image" Target="../media/image-6-1.png"/>
  <Relationship Id="rId2" Type="http://schemas.openxmlformats.org/officeDocument/2006/relationships/image" Target="../media/image-6-2.png"/>
  <Relationship Id="rId3" Type="http://schemas.openxmlformats.org/officeDocument/2006/relationships/image" Target="../media/image-6-3.png"/>
  <Relationship Id="rId4" Type="http://schemas.openxmlformats.org/officeDocument/2006/relationships/image" Target="../media/image-6-4.png"/>
  <Relationship Id="rId5" Type="http://schemas.openxmlformats.org/officeDocument/2006/relationships/slideLayout" Target="../slideLayouts/slideLayout1.xml"/>
  <Relationship Id="rId6" Type="http://schemas.openxmlformats.org/officeDocument/2006/relationships/notesSlide" Target="../notesSlides/notesSlide6.xml"/>
</Relationships>

</file>

<file path=ppt/slides/_rels/slide7.xml.rels><?xml version="1.0" encoding="utf-8"?>
<Relationships xmlns="http://schemas.openxmlformats.org/package/2006/relationships">
  <Relationship Id="rId1" Type="http://schemas.openxmlformats.org/officeDocument/2006/relationships/image" Target="../media/image-7-1.png"/>
  <Relationship Id="rId2" Type="http://schemas.openxmlformats.org/officeDocument/2006/relationships/image" Target="../media/image-7-2.png"/>
  <Relationship Id="rId3" Type="http://schemas.openxmlformats.org/officeDocument/2006/relationships/image" Target="../media/image-7-3.png"/>
  <Relationship Id="rId4" Type="http://schemas.openxmlformats.org/officeDocument/2006/relationships/slideLayout" Target="../slideLayouts/slideLayout1.xml"/>
  <Relationship Id="rId5" Type="http://schemas.openxmlformats.org/officeDocument/2006/relationships/notesSlide" Target="../notesSlides/notesSlide7.xml"/>
</Relationships>

</file>

<file path=ppt/slides/_rels/slide8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?>
<Relationships xmlns="http://schemas.openxmlformats.org/package/2006/relationships">
  <Relationship Id="rId1" Type="http://schemas.openxmlformats.org/officeDocument/2006/relationships/image" Target="../media/image-9-1.png"/>
  <Relationship Id="rId2" Type="http://schemas.openxmlformats.org/officeDocument/2006/relationships/image" Target="../media/image-9-2.png"/>
  <Relationship Id="rId3" Type="http://schemas.openxmlformats.org/officeDocument/2006/relationships/image" Target="../media/image-9-3.png"/>
  <Relationship Id="rId4" Type="http://schemas.openxmlformats.org/officeDocument/2006/relationships/image" Target="../media/image-9-4.png"/>
  <Relationship Id="rId5" Type="http://schemas.openxmlformats.org/officeDocument/2006/relationships/slideLayout" Target="../slideLayouts/slideLayout1.xml"/>
  <Relationship Id="rId6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166360" y="1097280"/>
            <a:ext cx="1828800" cy="182880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23560" y="155448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320040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spc="8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QUANTUN LAB</a:t>
            </a:r>
            <a:endParaRPr lang="en-US" sz="5600" dirty="0"/>
          </a:p>
        </p:txBody>
      </p:sp>
      <p:sp>
        <p:nvSpPr>
          <p:cNvPr id="5" name="Text 2"/>
          <p:cNvSpPr/>
          <p:nvPr/>
        </p:nvSpPr>
        <p:spPr>
          <a:xfrm>
            <a:off x="457200" y="39319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spc="12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V24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466344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Quantitativo de Investimentos · B3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52120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Validação científica de 15 anos · Sem alavancagem · Auditoria forense aprovada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61264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Apresentação ao investidor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Arquitetura Técnica · Stack Institucional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camadas · padrão de mercado · sem custódia · auditável fim-a-fim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64240" cy="10515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164592" cy="105156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7830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CAMADA 1 · Conta do cliente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214884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8E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MetaTrader 5 + EA Quantun (.ex5)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2404872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abre conta em corretora MT5-compatível. Instala o EA. Pareia via API_KEY única. AutoTrading ativo.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8640" y="2834640"/>
            <a:ext cx="11064240" cy="1051560"/>
          </a:xfrm>
          <a:prstGeom prst="rect">
            <a:avLst/>
          </a:prstGeom>
          <a:solidFill>
            <a:srgbClr val="EFF4F8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834640"/>
            <a:ext cx="164592" cy="105156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29260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CAMADA 2 · Backend central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8680" y="329184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8E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· FastAPI · PostgreSQL · Redis · WebSocket TLS 1.3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68680" y="3547872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 cloud roda estratégias diariamente. Sinais assinados HMAC-SHA256 enviados em tempo real aos EAs.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977640"/>
            <a:ext cx="11064240" cy="10515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3977640"/>
            <a:ext cx="164592" cy="105156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40690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CAMADA 3 · Dashboard gestor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443484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8E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Next.js · Real-time · 2FA · Kill switch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4690872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Painel web do gestor: lista de clientes, equity curve por conta, liga/desliga bot individual, kill switch global.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5120640"/>
            <a:ext cx="11064240" cy="1051560"/>
          </a:xfrm>
          <a:prstGeom prst="rect">
            <a:avLst/>
          </a:prstGeom>
          <a:solidFill>
            <a:srgbClr val="EFF4F8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48640" y="5120640"/>
            <a:ext cx="164592" cy="105156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1" name="Text 19"/>
          <p:cNvSpPr/>
          <p:nvPr/>
        </p:nvSpPr>
        <p:spPr>
          <a:xfrm>
            <a:off x="868680" y="52120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CAMADA 4 · Segurança e compliance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68680" y="557784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8E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Não-custódia · HMAC · TLS · Audit log imutável · LGPD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68680" y="5833872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sempre na corretora do cliente (regulada CVM). FGC vigente. Sem procuração de saque. Cliente pode revogar acesso em 1 clique.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8640" y="6355080"/>
            <a:ext cx="11064240" cy="4114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6355080"/>
            <a:ext cx="11064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 fundamental: o dinheiro do cliente NUNCA passa por nenhuma conta nossa · zero custódia · 100% rastreável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Auditoria &amp; Premissas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Validação trade-a-trade · 1.236 operações verificadas · zero violações</a:t>
            </a:r>
            <a:endParaRPr lang="en-US" sz="1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764792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51560" y="16916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Entradas dentro do OHLC real (1.236/1.236 · 100%)</a:t>
            </a:r>
            <a:endParaRPr lang="en-US" sz="12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764792"/>
            <a:ext cx="320040" cy="32004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629400" y="16916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Saídas dentro do OHLC real (1.236/1.236 · 100%)</a:t>
            </a:r>
            <a:endParaRPr lang="en-US" sz="120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404872"/>
            <a:ext cx="320040" cy="32004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051560" y="23317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violações de alavancagem (exposição ≤ 99%)</a:t>
            </a:r>
            <a:endParaRPr lang="en-US" sz="1200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0" y="2404872"/>
            <a:ext cx="320040" cy="3200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6629400" y="23317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Quantidades múltiplos de 100 (lote padrão B3)</a:t>
            </a:r>
            <a:endParaRPr lang="en-US" sz="1200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044952"/>
            <a:ext cx="320040" cy="32004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1051560" y="2971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 por trade ≤ 8% (limite respeitado)</a:t>
            </a:r>
            <a:endParaRPr lang="en-US" sz="1200" dirty="0"/>
          </a:p>
        </p:txBody>
      </p:sp>
      <p:pic>
        <p:nvPicPr>
          <p:cNvPr id="1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7920" y="3044952"/>
            <a:ext cx="320040" cy="320040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6629400" y="2971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Stop-loss em todos os trades · sem exceção</a:t>
            </a:r>
            <a:endParaRPr lang="en-US" sz="1200" dirty="0"/>
          </a:p>
        </p:txBody>
      </p:sp>
      <p:pic>
        <p:nvPicPr>
          <p:cNvPr id="1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3685032"/>
            <a:ext cx="320040" cy="320040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1051560" y="36118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stop 10 dias úteis · sem trades pendurados</a:t>
            </a:r>
            <a:endParaRPr lang="en-US" sz="1200" dirty="0"/>
          </a:p>
        </p:txBody>
      </p:sp>
      <p:pic>
        <p:nvPicPr>
          <p:cNvPr id="1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920" y="3685032"/>
            <a:ext cx="320040" cy="320040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6629400" y="36118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 B3 + slippage modelados (0.10% round-trip)</a:t>
            </a:r>
            <a:endParaRPr lang="en-US" sz="1200" dirty="0"/>
          </a:p>
        </p:txBody>
      </p:sp>
      <p:pic>
        <p:nvPicPr>
          <p:cNvPr id="2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0080" y="4325112"/>
            <a:ext cx="320040" cy="320040"/>
          </a:xfrm>
          <a:prstGeom prst="rect">
            <a:avLst/>
          </a:prstGeom>
        </p:spPr>
      </p:pic>
      <p:sp>
        <p:nvSpPr>
          <p:cNvPr id="21" name="Text 10"/>
          <p:cNvSpPr/>
          <p:nvPr/>
        </p:nvSpPr>
        <p:spPr>
          <a:xfrm>
            <a:off x="1051560" y="42519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 Swing Trade 15% sobre lucro mensal</a:t>
            </a:r>
            <a:endParaRPr lang="en-US" sz="1200" dirty="0"/>
          </a:p>
        </p:txBody>
      </p:sp>
      <p:pic>
        <p:nvPicPr>
          <p:cNvPr id="2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17920" y="4325112"/>
            <a:ext cx="320040" cy="320040"/>
          </a:xfrm>
          <a:prstGeom prst="rect">
            <a:avLst/>
          </a:prstGeom>
        </p:spPr>
      </p:pic>
      <p:sp>
        <p:nvSpPr>
          <p:cNvPr id="23" name="Text 11"/>
          <p:cNvSpPr/>
          <p:nvPr/>
        </p:nvSpPr>
        <p:spPr>
          <a:xfrm>
            <a:off x="6629400" y="42519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Validação rigorosa em períodos nunca vistos pelo sistema</a:t>
            </a:r>
            <a:endParaRPr lang="en-US" sz="1200" dirty="0"/>
          </a:p>
        </p:txBody>
      </p:sp>
      <p:pic>
        <p:nvPicPr>
          <p:cNvPr id="2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0080" y="4965192"/>
            <a:ext cx="320040" cy="320040"/>
          </a:xfrm>
          <a:prstGeom prst="rect">
            <a:avLst/>
          </a:prstGeom>
        </p:spPr>
      </p:pic>
      <p:sp>
        <p:nvSpPr>
          <p:cNvPr id="25" name="Text 12"/>
          <p:cNvSpPr/>
          <p:nvPr/>
        </p:nvSpPr>
        <p:spPr>
          <a:xfrm>
            <a:off x="1051560" y="4892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Backtester profissional B3 · 20 anos de dados</a:t>
            </a:r>
            <a:endParaRPr lang="en-US" sz="1200" dirty="0"/>
          </a:p>
        </p:txBody>
      </p:sp>
      <p:sp>
        <p:nvSpPr>
          <p:cNvPr id="26" name="Shape 13"/>
          <p:cNvSpPr/>
          <p:nvPr/>
        </p:nvSpPr>
        <p:spPr>
          <a:xfrm>
            <a:off x="548640" y="5989320"/>
            <a:ext cx="11064240" cy="7772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7" name="Text 14"/>
          <p:cNvSpPr/>
          <p:nvPr/>
        </p:nvSpPr>
        <p:spPr>
          <a:xfrm>
            <a:off x="548640" y="5989320"/>
            <a:ext cx="11064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VEREDITO DA AUDITORIA: APROVADO PARA PRODUÇÃO (até R$ 30M sob gestão)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Riscos e Limitações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Transparência total · você precisa entender antes de investir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87452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8013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Drawdown histórico até -27%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731520" y="22402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 15 anos. Em momentos de stress, capital ativo pode cair até essa marca. Você precisa aguentar emocionalmente.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6126480" y="16916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640" y="187452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675120" y="18013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Pior mês histórico: -12.8%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6309360" y="22402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Houve meses com perdas significativas (covid 2020, crises políticas). Você perde capital nesses meses, e o gestor ainda recebe o PISO de 0,20% sobre a banca (estrutura do modelo híbrido).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548640" y="32918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74720"/>
            <a:ext cx="320040" cy="3200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97280" y="34015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27% dos meses são negativos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731520" y="38404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Cerca de 1 a cada 4 meses fecha no negativo. Sistema funciona em LONGO PRAZO (5+ anos). Não é para curto prazo.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6126480" y="32918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3474720"/>
            <a:ext cx="320040" cy="32004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675120" y="34015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passada ≠ futura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6309360" y="38404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anos de validação é robusto, mas mercado pode mudar. Re-otimização semestral mitiga, mas zera o risco não.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548640" y="48920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5074920"/>
            <a:ext cx="320040" cy="32004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97280" y="50017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Limite operacional: R$ 30M</a:t>
            </a:r>
            <a:endParaRPr lang="en-US" sz="1300" dirty="0"/>
          </a:p>
        </p:txBody>
      </p:sp>
      <p:sp>
        <p:nvSpPr>
          <p:cNvPr id="23" name="Text 16"/>
          <p:cNvSpPr/>
          <p:nvPr/>
        </p:nvSpPr>
        <p:spPr>
          <a:xfrm>
            <a:off x="731520" y="54406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Acima desse valor, sistema precisa ser ajustado para liquidez de mid-caps. Por isso o modelo cap-and-reset existe.</a:t>
            </a:r>
            <a:endParaRPr lang="en-US" sz="1050" dirty="0"/>
          </a:p>
        </p:txBody>
      </p:sp>
      <p:sp>
        <p:nvSpPr>
          <p:cNvPr id="24" name="Shape 17"/>
          <p:cNvSpPr/>
          <p:nvPr/>
        </p:nvSpPr>
        <p:spPr>
          <a:xfrm>
            <a:off x="6126480" y="4892040"/>
            <a:ext cx="5349240" cy="1463040"/>
          </a:xfrm>
          <a:prstGeom prst="rect">
            <a:avLst/>
          </a:prstGeom>
          <a:solidFill>
            <a:srgbClr val="FEF3C7"/>
          </a:solidFill>
          <a:ln w="12700">
            <a:solidFill>
              <a:srgbClr val="D4A574"/>
            </a:solidFill>
            <a:prstDash val="solid"/>
          </a:ln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640" y="5074920"/>
            <a:ext cx="320040" cy="32004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675120" y="5001768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garantia formal CVM</a:t>
            </a:r>
            <a:endParaRPr lang="en-US" sz="1300" dirty="0"/>
          </a:p>
        </p:txBody>
      </p:sp>
      <p:sp>
        <p:nvSpPr>
          <p:cNvPr id="27" name="Text 19"/>
          <p:cNvSpPr/>
          <p:nvPr/>
        </p:nvSpPr>
        <p:spPr>
          <a:xfrm>
            <a:off x="6309360" y="544068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consultoria privada. Cliente é dono do capital e da execução. Não é fundo regulamentado.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Plano de Implementação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fases até operação completa · primeira operação em até 30 dias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45720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691640"/>
            <a:ext cx="3566160" cy="77724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7830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1214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 1-2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7432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 técnico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011680" y="3200400"/>
            <a:ext cx="64008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383280"/>
            <a:ext cx="31089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Abertura de conta em corretora MT5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Instalação do EA Quantun no MT5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Pareamento via API_KEY única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Assinatura do contrato + outorga limitada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1691640"/>
            <a:ext cx="3566160" cy="45720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0" y="1691640"/>
            <a:ext cx="3566160" cy="77724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0" y="17830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297680" y="21214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Próximo dia útil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480560" y="27432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Início imediato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5760720" y="3200400"/>
            <a:ext cx="64008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3383280"/>
            <a:ext cx="31089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opera no próximo dia útil após assinatura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escolhe banca inicial (sem mínimo)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Opcional: aporte menor no 1º mês p/ teste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Cobrança ativa desde o primeiro mês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046720" y="1691640"/>
            <a:ext cx="3566160" cy="45720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9" name="Shape 17"/>
          <p:cNvSpPr/>
          <p:nvPr/>
        </p:nvSpPr>
        <p:spPr>
          <a:xfrm>
            <a:off x="8046720" y="1691640"/>
            <a:ext cx="3566160" cy="77724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0" name="Text 18"/>
          <p:cNvSpPr/>
          <p:nvPr/>
        </p:nvSpPr>
        <p:spPr>
          <a:xfrm>
            <a:off x="8046720" y="178308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FASE 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046720" y="21214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Contínuo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0" y="27432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Operação plena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9509760" y="3200400"/>
            <a:ext cx="64008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21040" y="3383280"/>
            <a:ext cx="31089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Execução 100% automática · dashboard live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 mensal auditado (dia 5)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aumenta banca quando se sentir confortável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Cobrança mensal da taxa de performance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5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Próximos Passos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Vamos transformar capital em patrimônio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645920" y="2103120"/>
            <a:ext cx="914400" cy="91440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645920" y="21031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2834640" y="2176272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Análise da proposta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834640" y="2606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a planilha 3 modelos · escolha C1, C2 ou B segundo seu objetivo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0" y="3246120"/>
            <a:ext cx="914400" cy="91440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0" y="32461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834640" y="3319272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Reunião de alinhamento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834640" y="3749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Agendamos uma conversa para esclarecer dúvidas e definir prazos, valores e expectativas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1645920" y="4389120"/>
            <a:ext cx="914400" cy="91440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43891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834640" y="4462272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Assinatura e setup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834640" y="4892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Contrato assinado · setup da corretora · primeira operação em até 30 dias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645920" y="5532120"/>
            <a:ext cx="886968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56692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Quantun Lab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48640" y="6035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 financeiro derivado da Soares Consulting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635508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Victor · victor@soaresconsulting.com · CNPJ 49.317.725/0001-05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Proposta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quantitativo profissional · transparente · auditado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3337560" cy="438912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7088" y="1828800"/>
            <a:ext cx="731520" cy="7315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26974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spc="4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É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1828800" y="3200400"/>
            <a:ext cx="777240" cy="0"/>
          </a:xfrm>
          <a:prstGeom prst="line">
            <a:avLst/>
          </a:prstGeom>
          <a:noFill/>
          <a:ln w="19050">
            <a:solidFill>
              <a:srgbClr val="D4A57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22960" y="3337560"/>
            <a:ext cx="2788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100% automatizado que opera ações da B3 através de algoritmos validados.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discricionário · zero emoção · regras matemáticas estritas.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434840" y="1645920"/>
            <a:ext cx="3337560" cy="438912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3288" y="1828800"/>
            <a:ext cx="731520" cy="7315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617720" y="26974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spc="4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ENTREGA</a:t>
            </a:r>
            <a:endParaRPr lang="en-US" sz="1800" dirty="0"/>
          </a:p>
        </p:txBody>
      </p:sp>
      <p:sp>
        <p:nvSpPr>
          <p:cNvPr id="12" name="Shape 8"/>
          <p:cNvSpPr/>
          <p:nvPr/>
        </p:nvSpPr>
        <p:spPr>
          <a:xfrm>
            <a:off x="5715000" y="3200400"/>
            <a:ext cx="777240" cy="0"/>
          </a:xfrm>
          <a:prstGeom prst="line">
            <a:avLst/>
          </a:prstGeom>
          <a:noFill/>
          <a:ln w="19050">
            <a:solidFill>
              <a:srgbClr val="D4A574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4709160" y="3337560"/>
            <a:ext cx="2788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validado de +46,61% ao ano em 14,32 anos out-of-sample (WFA oficial).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de cobertura mensal · não há mês sem operações.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321040" y="1645920"/>
            <a:ext cx="3337560" cy="438912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9488" y="1828800"/>
            <a:ext cx="731520" cy="7315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8503920" y="26974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spc="4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DIFERENCIAL</a:t>
            </a:r>
            <a:endParaRPr lang="en-US" sz="1800" dirty="0"/>
          </a:p>
        </p:txBody>
      </p:sp>
      <p:sp>
        <p:nvSpPr>
          <p:cNvPr id="17" name="Shape 12"/>
          <p:cNvSpPr/>
          <p:nvPr/>
        </p:nvSpPr>
        <p:spPr>
          <a:xfrm>
            <a:off x="9601200" y="3200400"/>
            <a:ext cx="777240" cy="0"/>
          </a:xfrm>
          <a:prstGeom prst="line">
            <a:avLst/>
          </a:prstGeom>
          <a:noFill/>
          <a:ln w="19050">
            <a:solidFill>
              <a:srgbClr val="D4A574"/>
            </a:solidFill>
            <a:prstDash val="solid"/>
          </a:ln>
        </p:spPr>
      </p:sp>
      <p:sp>
        <p:nvSpPr>
          <p:cNvPr id="18" name="Text 13"/>
          <p:cNvSpPr/>
          <p:nvPr/>
        </p:nvSpPr>
        <p:spPr>
          <a:xfrm>
            <a:off x="8595360" y="3337560"/>
            <a:ext cx="2788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Auditoria forense de 1.236 operações em 15 anos de dados reais.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ALAVANCAGEM · capital próprio integral.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Números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Validação científica de 14.37 anos out-of-sample (2012 a maio/2026)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69164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10312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+46,61%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731520" y="301752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ao ano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composto · 14.37 anos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520440" y="169164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0" name="Shape 8"/>
          <p:cNvSpPr/>
          <p:nvPr/>
        </p:nvSpPr>
        <p:spPr>
          <a:xfrm>
            <a:off x="3520440" y="169164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210312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+4.39%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3703320" y="301752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Retorno mensal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703320" y="33832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geométrico médio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92240" y="169164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5" name="Shape 13"/>
          <p:cNvSpPr/>
          <p:nvPr/>
        </p:nvSpPr>
        <p:spPr>
          <a:xfrm>
            <a:off x="6492240" y="169164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6" name="Text 14"/>
          <p:cNvSpPr/>
          <p:nvPr/>
        </p:nvSpPr>
        <p:spPr>
          <a:xfrm>
            <a:off x="6492240" y="210312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6675120" y="301752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Cobertura mensal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675120" y="33832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172 meses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9464040" y="169164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0" name="Shape 18"/>
          <p:cNvSpPr/>
          <p:nvPr/>
        </p:nvSpPr>
        <p:spPr>
          <a:xfrm>
            <a:off x="9464040" y="169164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1" name="Text 19"/>
          <p:cNvSpPr/>
          <p:nvPr/>
        </p:nvSpPr>
        <p:spPr>
          <a:xfrm>
            <a:off x="9464040" y="210312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1.236</a:t>
            </a:r>
            <a:endParaRPr lang="en-US" sz="3800" dirty="0"/>
          </a:p>
        </p:txBody>
      </p:sp>
      <p:sp>
        <p:nvSpPr>
          <p:cNvPr id="22" name="Text 20"/>
          <p:cNvSpPr/>
          <p:nvPr/>
        </p:nvSpPr>
        <p:spPr>
          <a:xfrm>
            <a:off x="9646920" y="301752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Trades validados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646920" y="33832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auditoria trade-a-trade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25196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5" name="Shape 23"/>
          <p:cNvSpPr/>
          <p:nvPr/>
        </p:nvSpPr>
        <p:spPr>
          <a:xfrm>
            <a:off x="548640" y="425196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466344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27%</a:t>
            </a:r>
            <a:endParaRPr lang="en-US" sz="3800" dirty="0"/>
          </a:p>
        </p:txBody>
      </p:sp>
      <p:sp>
        <p:nvSpPr>
          <p:cNvPr id="27" name="Text 25"/>
          <p:cNvSpPr/>
          <p:nvPr/>
        </p:nvSpPr>
        <p:spPr>
          <a:xfrm>
            <a:off x="731520" y="557784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DD global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31520" y="594360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pior cenário 14 anos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520440" y="425196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0" name="Shape 28"/>
          <p:cNvSpPr/>
          <p:nvPr/>
        </p:nvSpPr>
        <p:spPr>
          <a:xfrm>
            <a:off x="3520440" y="425196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31" name="Text 29"/>
          <p:cNvSpPr/>
          <p:nvPr/>
        </p:nvSpPr>
        <p:spPr>
          <a:xfrm>
            <a:off x="3520440" y="466344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</a:t>
            </a:r>
            <a:endParaRPr lang="en-US" sz="3800" dirty="0"/>
          </a:p>
        </p:txBody>
      </p:sp>
      <p:sp>
        <p:nvSpPr>
          <p:cNvPr id="32" name="Text 30"/>
          <p:cNvSpPr/>
          <p:nvPr/>
        </p:nvSpPr>
        <p:spPr>
          <a:xfrm>
            <a:off x="3703320" y="557784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Alavancagem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703320" y="594360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capital próprio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492240" y="425196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5" name="Shape 33"/>
          <p:cNvSpPr/>
          <p:nvPr/>
        </p:nvSpPr>
        <p:spPr>
          <a:xfrm>
            <a:off x="6492240" y="425196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36" name="Text 34"/>
          <p:cNvSpPr/>
          <p:nvPr/>
        </p:nvSpPr>
        <p:spPr>
          <a:xfrm>
            <a:off x="6492240" y="466344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</a:t>
            </a:r>
            <a:endParaRPr lang="en-US" sz="3800" dirty="0"/>
          </a:p>
        </p:txBody>
      </p:sp>
      <p:sp>
        <p:nvSpPr>
          <p:cNvPr id="37" name="Text 35"/>
          <p:cNvSpPr/>
          <p:nvPr/>
        </p:nvSpPr>
        <p:spPr>
          <a:xfrm>
            <a:off x="6675120" y="557784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Janelas WFA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675120" y="594360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out-of-sample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9464040" y="4251960"/>
            <a:ext cx="2606040" cy="2377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40" name="Shape 38"/>
          <p:cNvSpPr/>
          <p:nvPr/>
        </p:nvSpPr>
        <p:spPr>
          <a:xfrm>
            <a:off x="9464040" y="4251960"/>
            <a:ext cx="2606040" cy="7315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41" name="Text 39"/>
          <p:cNvSpPr/>
          <p:nvPr/>
        </p:nvSpPr>
        <p:spPr>
          <a:xfrm>
            <a:off x="9464040" y="4663440"/>
            <a:ext cx="2606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</a:t>
            </a:r>
            <a:endParaRPr lang="en-US" sz="3800" dirty="0"/>
          </a:p>
        </p:txBody>
      </p:sp>
      <p:sp>
        <p:nvSpPr>
          <p:cNvPr id="42" name="Text 40"/>
          <p:cNvSpPr/>
          <p:nvPr/>
        </p:nvSpPr>
        <p:spPr>
          <a:xfrm>
            <a:off x="9646920" y="557784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Ativos B3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646920" y="594360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liquidez · R$ 15.9B/dia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Funciona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estratégias selecionadas após auditoria forense de 15 estratégias testadas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64240" cy="13258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91440" cy="132588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801368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Estratégia de Volatilidade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19456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do PnL no backtest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24688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Captura momentum quando o preço rompe a faixa de volatilidade do dia. Estratégia validada por décadas em estudos acadêmicos e prática profissional.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3200400"/>
            <a:ext cx="11064240" cy="13258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3200400"/>
            <a:ext cx="91440" cy="132588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310128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Estratégia de Recuperação de Gap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68680" y="37033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37% do PnL no backtest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68680" y="397764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Captura reversões de gap-down brusco. Compra no rompimento do mínimo do dia anterior quando o preço se recupera intraday.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4709160"/>
            <a:ext cx="11064240" cy="13258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4709160"/>
            <a:ext cx="91440" cy="132588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4818888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Estratégia de Rompimento de Canal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8680" y="521208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do PnL no backtest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548640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 rompimentos de canais técnicos com filtro de tendência. Captura movimentos prolongados quando há quebra estrutural de preço.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Ano a Ano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Retorno bruto do sistema · 14 dos 15 anos positivos · único ano negativo: 2014 (-0.3%)</a:t>
            </a:r>
            <a:endParaRPr lang="en-US" sz="1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691640"/>
          <a:ext cx="1106424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Melhor: 2019 (+106.7%) · Pior: 2014 (-0.3%) · Média anual: +55.7%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 Que Teto e Reset?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modelo realista que protege o capital, a liquidez e a sustentabilidade do sistema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64240" cy="27432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92024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19202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CONCEITO CAP-AND-RESET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2606040"/>
            <a:ext cx="105156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entra com capital inicial (ex: R$ 1M)
</a:t>
            </a:r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opera com COMPOUND · capital cresce ao longo dos meses
</a:t>
            </a:r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capital atinge TETO (ex: R$ 10M) → cliente SACA até voltar pra PISO (ex: R$ 4M)
</a:t>
            </a:r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Lucro sacado vai pra reserva pessoal (imóveis, FIIs, renda fixa, diversificação)
</a:t>
            </a:r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</a:t>
            </a:r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continua operando com R$ 4M · novo ciclo de crescimento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3566160" cy="1965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9" name="Shape 6"/>
          <p:cNvSpPr/>
          <p:nvPr/>
        </p:nvSpPr>
        <p:spPr>
          <a:xfrm>
            <a:off x="548640" y="4617720"/>
            <a:ext cx="3566160" cy="73152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480060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34440" y="480060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Liquidez Real B3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731520" y="525780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opera bem até R$ 30M. Acima disso, ordens grandes movem o preço em mid-caps (slippage real). Reset mantém banca dentro da zona executável.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4297680" y="4617720"/>
            <a:ext cx="3566160" cy="1965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4" name="Shape 10"/>
          <p:cNvSpPr/>
          <p:nvPr/>
        </p:nvSpPr>
        <p:spPr>
          <a:xfrm>
            <a:off x="4297680" y="4617720"/>
            <a:ext cx="3566160" cy="73152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0" y="4800600"/>
            <a:ext cx="411480" cy="4114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983480" y="480060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Realização de Lucro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4480560" y="525780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não espera 15 anos pra realizar. Saques periódicos transformam ganho virtual em patrimônio real · imóveis, ativos, diversificação.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8046720" y="4617720"/>
            <a:ext cx="3566160" cy="1965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9" name="Shape 14"/>
          <p:cNvSpPr/>
          <p:nvPr/>
        </p:nvSpPr>
        <p:spPr>
          <a:xfrm>
            <a:off x="8046720" y="4617720"/>
            <a:ext cx="3566160" cy="73152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800600"/>
            <a:ext cx="411480" cy="4114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8732520" y="480060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Proteção Emocional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8229600" y="525780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Carregar R$ 100M e ver -27% DD = perda de R$ 30M. Insustentável. Banca menor preserva tranquilidade e racionalidade do investidor.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Modelos · Você Escolhe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decide o perfil de risco e objetivo · cada modelo otimizado para um cenário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657600" cy="484632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691640"/>
            <a:ext cx="3657600" cy="91440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87452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 C1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233172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HÍBRIDO CONSERVADOR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31520" y="26517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ADCFC"/>
                </a:solidFill>
              </a:rPr>
              <a:t>Teto R$ 5M · Piso R$ 2M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301752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Piso 0,20%/mês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garantido sempre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Bonus 30%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acima do HWM (reseta)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com saques R$ 3M cada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saques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realizados em 15 anos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731520" y="4709160"/>
            <a:ext cx="329184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31520" y="4800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</a:rPr>
              <a:t>EM 15 ANOS (R$ 1M):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31520" y="5120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R$ 18,7M total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73152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ADCFC"/>
                </a:solidFill>
              </a:rPr>
              <a:t>(19x banca inicial)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731520" y="59436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Gestor: R$ 30k/mês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343400" y="1691640"/>
            <a:ext cx="3657600" cy="4846320"/>
          </a:xfrm>
          <a:prstGeom prst="rect">
            <a:avLst/>
          </a:prstGeom>
          <a:solidFill>
            <a:srgbClr val="2C8E91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4343400" y="1691640"/>
            <a:ext cx="3657600" cy="91440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6280" y="1874520"/>
            <a:ext cx="411480" cy="41148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502920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 C2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4526280" y="233172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HÍBRIDO BALANCEADO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4526280" y="26517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B8E0E2"/>
                </a:solidFill>
              </a:rPr>
              <a:t>Teto R$ 10M · Piso R$ 4M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4526280" y="301752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Piso 0,20%/mês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DDE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garantido sempre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Bonus 30%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DDE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acima do HWM (reseta)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DDE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maximizado · saques R$ 7-12M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saques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DDE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grandes em 15 anos</a:t>
            </a:r>
            <a:endParaRPr lang="en-US" sz="1100" dirty="0"/>
          </a:p>
        </p:txBody>
      </p:sp>
      <p:sp>
        <p:nvSpPr>
          <p:cNvPr id="23" name="Shape 19"/>
          <p:cNvSpPr/>
          <p:nvPr/>
        </p:nvSpPr>
        <p:spPr>
          <a:xfrm>
            <a:off x="4526280" y="4709160"/>
            <a:ext cx="329184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4526280" y="4800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DEBF7"/>
                </a:solidFill>
              </a:rPr>
              <a:t>EM 15 ANOS (R$ 1M):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4526280" y="5120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R$ 33,5M total</a:t>
            </a:r>
            <a:endParaRPr lang="en-US" sz="2200" dirty="0"/>
          </a:p>
        </p:txBody>
      </p:sp>
      <p:sp>
        <p:nvSpPr>
          <p:cNvPr id="26" name="Text 22"/>
          <p:cNvSpPr/>
          <p:nvPr/>
        </p:nvSpPr>
        <p:spPr>
          <a:xfrm>
            <a:off x="452628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DEBF7"/>
                </a:solidFill>
              </a:rPr>
              <a:t>(34x banca inicial)</a:t>
            </a:r>
            <a:endParaRPr lang="en-US" sz="1000" dirty="0"/>
          </a:p>
        </p:txBody>
      </p:sp>
      <p:sp>
        <p:nvSpPr>
          <p:cNvPr id="27" name="Text 23"/>
          <p:cNvSpPr/>
          <p:nvPr/>
        </p:nvSpPr>
        <p:spPr>
          <a:xfrm>
            <a:off x="4526280" y="59436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Gestor: R$ 56k/mês</a:t>
            </a:r>
            <a:endParaRPr lang="en-US" sz="1200" dirty="0"/>
          </a:p>
        </p:txBody>
      </p:sp>
      <p:sp>
        <p:nvSpPr>
          <p:cNvPr id="28" name="Shape 24"/>
          <p:cNvSpPr/>
          <p:nvPr/>
        </p:nvSpPr>
        <p:spPr>
          <a:xfrm>
            <a:off x="8138160" y="1691640"/>
            <a:ext cx="3657600" cy="4846320"/>
          </a:xfrm>
          <a:prstGeom prst="rect">
            <a:avLst/>
          </a:prstGeom>
          <a:solidFill>
            <a:srgbClr val="991B1B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9" name="Shape 25"/>
          <p:cNvSpPr/>
          <p:nvPr/>
        </p:nvSpPr>
        <p:spPr>
          <a:xfrm>
            <a:off x="8138160" y="1691640"/>
            <a:ext cx="3657600" cy="91440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0" y="1874520"/>
            <a:ext cx="411480" cy="41148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882396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 B</a:t>
            </a:r>
            <a:endParaRPr lang="en-US" sz="1300" dirty="0"/>
          </a:p>
        </p:txBody>
      </p:sp>
      <p:sp>
        <p:nvSpPr>
          <p:cNvPr id="32" name="Text 27"/>
          <p:cNvSpPr/>
          <p:nvPr/>
        </p:nvSpPr>
        <p:spPr>
          <a:xfrm>
            <a:off x="8321040" y="233172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SACA MENSAL</a:t>
            </a:r>
            <a:endParaRPr lang="en-US" sz="1400" dirty="0"/>
          </a:p>
        </p:txBody>
      </p:sp>
      <p:sp>
        <p:nvSpPr>
          <p:cNvPr id="33" name="Text 28"/>
          <p:cNvSpPr/>
          <p:nvPr/>
        </p:nvSpPr>
        <p:spPr>
          <a:xfrm>
            <a:off x="8321040" y="26517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ECACA"/>
                </a:solidFill>
              </a:rPr>
              <a:t>Banca constante · piso 0.5% + 30% bônus</a:t>
            </a:r>
            <a:endParaRPr lang="en-US" sz="1100" dirty="0"/>
          </a:p>
        </p:txBody>
      </p:sp>
      <p:sp>
        <p:nvSpPr>
          <p:cNvPr id="34" name="Text 29"/>
          <p:cNvSpPr/>
          <p:nvPr/>
        </p:nvSpPr>
        <p:spPr>
          <a:xfrm>
            <a:off x="8321040" y="301752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SACA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lucro líquido todo mês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Banca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mantida em R$ 1M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Gestor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sempre R$ 5k mín (piso 0.5%) + 30% do lucro do mês
</a:t>
            </a:r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pra</a:t>
            </a:r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renda mensal · aposentadoria</a:t>
            </a:r>
            <a:endParaRPr lang="en-US" sz="1100" dirty="0"/>
          </a:p>
        </p:txBody>
      </p:sp>
      <p:sp>
        <p:nvSpPr>
          <p:cNvPr id="35" name="Shape 30"/>
          <p:cNvSpPr/>
          <p:nvPr/>
        </p:nvSpPr>
        <p:spPr>
          <a:xfrm>
            <a:off x="8321040" y="4709160"/>
            <a:ext cx="3291840" cy="0"/>
          </a:xfrm>
          <a:prstGeom prst="line">
            <a:avLst/>
          </a:prstGeom>
          <a:noFill/>
          <a:ln w="12700">
            <a:solidFill>
              <a:srgbClr val="D4A574"/>
            </a:solidFill>
            <a:prstDash val="solid"/>
          </a:ln>
        </p:spPr>
      </p:sp>
      <p:sp>
        <p:nvSpPr>
          <p:cNvPr id="36" name="Text 31"/>
          <p:cNvSpPr/>
          <p:nvPr/>
        </p:nvSpPr>
        <p:spPr>
          <a:xfrm>
            <a:off x="8321040" y="4800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ECACA"/>
                </a:solidFill>
              </a:rPr>
              <a:t>EM 15 ANOS (R$ 1M):</a:t>
            </a:r>
            <a:endParaRPr lang="en-US" sz="1000" dirty="0"/>
          </a:p>
        </p:txBody>
      </p:sp>
      <p:sp>
        <p:nvSpPr>
          <p:cNvPr id="37" name="Text 32"/>
          <p:cNvSpPr/>
          <p:nvPr/>
        </p:nvSpPr>
        <p:spPr>
          <a:xfrm>
            <a:off x="8321040" y="5120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R$ 4.4M sacado</a:t>
            </a:r>
            <a:endParaRPr lang="en-US" sz="2200" dirty="0"/>
          </a:p>
        </p:txBody>
      </p:sp>
      <p:sp>
        <p:nvSpPr>
          <p:cNvPr id="38" name="Text 33"/>
          <p:cNvSpPr/>
          <p:nvPr/>
        </p:nvSpPr>
        <p:spPr>
          <a:xfrm>
            <a:off x="832104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ECACA"/>
                </a:solidFill>
              </a:rPr>
              <a:t>(R$ 24k/mês média)</a:t>
            </a:r>
            <a:endParaRPr lang="en-US" sz="1000" dirty="0"/>
          </a:p>
        </p:txBody>
      </p:sp>
      <p:sp>
        <p:nvSpPr>
          <p:cNvPr id="39" name="Text 34"/>
          <p:cNvSpPr/>
          <p:nvPr/>
        </p:nvSpPr>
        <p:spPr>
          <a:xfrm>
            <a:off x="8321040" y="59436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Gestor: R$ 17k/mês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Cenários para Sua Banca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Patrimônio total construído em 15 anos · valor agregado (cap atual + sacado)</a:t>
            </a:r>
            <a:endParaRPr lang="en-US" sz="1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91640"/>
          <a:ext cx="11064240" cy="3200400"/>
        </p:xfrm>
        <a:graphic>
          <a:graphicData uri="http://schemas.openxmlformats.org/drawingml/2006/table">
            <a:tbl>
              <a:tblPr/>
              <a:tblGrid>
                <a:gridCol w="3108960"/>
                <a:gridCol w="2651760"/>
                <a:gridCol w="2651760"/>
                <a:gridCol w="2651760"/>
              </a:tblGrid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Métrica · 15 anos · banca R$ 1M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C1 · Conservador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C2 · Balanceado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 · Saca Mensal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· AGREGADO total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R$ 18,7M (19x)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R$ 33,5M (34x)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5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R$ 5,3M (sacado)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DD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Cliente · Total sacado em 15a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R$ 16,2M (5 saques)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R$ 26,3M (4 saques)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5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R$ 4,3M (mensal)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DD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Gestor · média/mês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R$ 30k/mês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R$ 56k/mês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5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R$ 16k/mês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DD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Gestor · PIOR mês (piso)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R$ 2,7k garantido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R$ 2,7k+ garantido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R$ 5k garantido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48640" y="5212080"/>
            <a:ext cx="11064240" cy="1371600"/>
          </a:xfrm>
          <a:prstGeom prst="rect">
            <a:avLst/>
          </a:prstGeom>
          <a:solidFill>
            <a:srgbClr val="F1F5F9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68680" y="53492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Importante · Modelo Híbrido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68680" y="5715000"/>
            <a:ext cx="104241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modelos garantem PISO mensal pro gestor (0,20% banca em C1/C2 · 0,50% em B) — ZERO meses sem renda. Bonus de 30% acima do HWM em C1/C2; o HWM RESETA a cada saque, evitando travamentos. Em momentos de stress, DD pode chegar a -20% a -30% sobre capital ativo. Valores são para banca R$ 1M; bancas maiores escalam até R$ 10M (cap operacional de cada modelo). Performance passada não garante resultados futuros.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Execução Automatizada · Sem Esforço do Cliente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 conecta direto à conta do cliente · execução institucional · sem custódia · sem operação manual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777240" cy="77724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932688" y="2468880"/>
            <a:ext cx="0" cy="411480"/>
          </a:xfrm>
          <a:prstGeom prst="line">
            <a:avLst/>
          </a:prstGeom>
          <a:noFill/>
          <a:ln w="25400">
            <a:solidFill>
              <a:srgbClr val="CADCFC"/>
            </a:solidFill>
            <a:prstDash val="dash"/>
          </a:ln>
        </p:spPr>
      </p:sp>
      <p:sp>
        <p:nvSpPr>
          <p:cNvPr id="7" name="Shape 5"/>
          <p:cNvSpPr/>
          <p:nvPr/>
        </p:nvSpPr>
        <p:spPr>
          <a:xfrm>
            <a:off x="1691640" y="1737360"/>
            <a:ext cx="9921240" cy="100584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0" y="1920240"/>
            <a:ext cx="594360" cy="5943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606040" y="1828800"/>
            <a:ext cx="8778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 MT5 do cliente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2606040" y="2194560"/>
            <a:ext cx="8869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abre conta em corretora MT5-compatível (Genial, Modal, Clear, Rico, BTG). Cliente é DONO do capital · gestor não tem custódia · FGC vigente.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48640" y="2880360"/>
            <a:ext cx="777240" cy="77724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28803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Shape 10"/>
          <p:cNvSpPr/>
          <p:nvPr/>
        </p:nvSpPr>
        <p:spPr>
          <a:xfrm>
            <a:off x="932688" y="3657600"/>
            <a:ext cx="0" cy="411480"/>
          </a:xfrm>
          <a:prstGeom prst="line">
            <a:avLst/>
          </a:prstGeom>
          <a:noFill/>
          <a:ln w="25400">
            <a:solidFill>
              <a:srgbClr val="CADCFC"/>
            </a:solidFill>
            <a:prstDash val="dash"/>
          </a:ln>
        </p:spPr>
      </p:sp>
      <p:sp>
        <p:nvSpPr>
          <p:cNvPr id="14" name="Shape 11"/>
          <p:cNvSpPr/>
          <p:nvPr/>
        </p:nvSpPr>
        <p:spPr>
          <a:xfrm>
            <a:off x="1691640" y="2926080"/>
            <a:ext cx="9921240" cy="100584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08960"/>
            <a:ext cx="594360" cy="5943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606040" y="3017520"/>
            <a:ext cx="8778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 do EA Quantun (30 min)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2606040" y="3383280"/>
            <a:ext cx="8869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instala nosso Expert Advisor proprietário no MetaTrader 5 dele, cola a API_KEY única gerada pelo gestor e ativa AutoTrading. Conexão WebSocket TLS 1.3 ao backend.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548640" y="4069080"/>
            <a:ext cx="777240" cy="77724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48640" y="40690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20" name="Shape 16"/>
          <p:cNvSpPr/>
          <p:nvPr/>
        </p:nvSpPr>
        <p:spPr>
          <a:xfrm>
            <a:off x="932688" y="4846320"/>
            <a:ext cx="0" cy="411480"/>
          </a:xfrm>
          <a:prstGeom prst="line">
            <a:avLst/>
          </a:prstGeom>
          <a:noFill/>
          <a:ln w="25400">
            <a:solidFill>
              <a:srgbClr val="CADCFC"/>
            </a:solidFill>
            <a:prstDash val="dash"/>
          </a:ln>
        </p:spPr>
      </p:sp>
      <p:sp>
        <p:nvSpPr>
          <p:cNvPr id="21" name="Shape 17"/>
          <p:cNvSpPr/>
          <p:nvPr/>
        </p:nvSpPr>
        <p:spPr>
          <a:xfrm>
            <a:off x="1691640" y="4114800"/>
            <a:ext cx="9921240" cy="100584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297680"/>
            <a:ext cx="594360" cy="5943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2606040" y="4206240"/>
            <a:ext cx="8778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Backend cloud · sinais 100% automáticos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2606040" y="4572000"/>
            <a:ext cx="8869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Servidor central roda estratégias diariamente, assina sinais com HMAC e envia ao EA. Bot executa ordens na corretora via MT5 nativo · sem intervenção do cliente · zero atraso humano.</a:t>
            </a:r>
            <a:endParaRPr lang="en-US" sz="1050" dirty="0"/>
          </a:p>
        </p:txBody>
      </p:sp>
      <p:sp>
        <p:nvSpPr>
          <p:cNvPr id="25" name="Shape 20"/>
          <p:cNvSpPr/>
          <p:nvPr/>
        </p:nvSpPr>
        <p:spPr>
          <a:xfrm>
            <a:off x="548640" y="5257800"/>
            <a:ext cx="777240" cy="77724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D4A574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548640" y="525780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7" name="Shape 22"/>
          <p:cNvSpPr/>
          <p:nvPr/>
        </p:nvSpPr>
        <p:spPr>
          <a:xfrm>
            <a:off x="1691640" y="5303520"/>
            <a:ext cx="9921240" cy="100584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5486400"/>
            <a:ext cx="594360" cy="59436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2606040" y="5394960"/>
            <a:ext cx="8778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Dashboard gestor + relatório mensal</a:t>
            </a:r>
            <a:endParaRPr lang="en-US" sz="1400" dirty="0"/>
          </a:p>
        </p:txBody>
      </p:sp>
      <p:sp>
        <p:nvSpPr>
          <p:cNvPr id="30" name="Text 24"/>
          <p:cNvSpPr/>
          <p:nvPr/>
        </p:nvSpPr>
        <p:spPr>
          <a:xfrm>
            <a:off x="2606040" y="5760720"/>
            <a:ext cx="88696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Gestor monitora todos os clientes em tempo real (PnL, slippage, status, kill switch individual). Cliente recebe relatório PDF auditado todo dia 5. Cobrança via PIX/boleto.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Quantun Lab V24 · 3 Modelos</dc:title>
  <dc:subject>PptxGenJS Presentation</dc:subject>
  <dc:creator>Quantun Lab · Victor</dc:creator>
  <cp:lastModifiedBy>Quantun Lab · Victor</cp:lastModifiedBy>
  <cp:revision>1</cp:revision>
  <dcterms:created xsi:type="dcterms:W3CDTF">2026-05-26T23:07:55Z</dcterms:created>
  <dcterms:modified xsi:type="dcterms:W3CDTF">2026-05-26T23:07:55Z</dcterms:modified>
</cp:coreProperties>
</file>